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1" r:id="rId3"/>
    <p:sldId id="269" r:id="rId4"/>
    <p:sldId id="258" r:id="rId5"/>
    <p:sldId id="257" r:id="rId6"/>
    <p:sldId id="263" r:id="rId7"/>
    <p:sldId id="256" r:id="rId8"/>
    <p:sldId id="262" r:id="rId9"/>
    <p:sldId id="266" r:id="rId10"/>
    <p:sldId id="265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0"/>
  </p:normalViewPr>
  <p:slideViewPr>
    <p:cSldViewPr snapToGrid="0">
      <p:cViewPr>
        <p:scale>
          <a:sx n="75" d="100"/>
          <a:sy n="75" d="100"/>
        </p:scale>
        <p:origin x="1886" y="6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820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219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386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45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286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264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739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452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69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390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277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478E9-CD39-4A46-9C94-C64195CB3DCB}" type="datetimeFigureOut">
              <a:rPr lang="sv-SE" smtClean="0"/>
              <a:t>2022-12-15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9F43B-2051-4C38-934E-D316420D6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220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D4E0D3C-8AFA-D769-032F-7955C14C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40" y="939894"/>
            <a:ext cx="6760321" cy="388489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2563A90-7358-185F-209F-37F19C0711F8}"/>
              </a:ext>
            </a:extLst>
          </p:cNvPr>
          <p:cNvSpPr txBox="1"/>
          <p:nvPr/>
        </p:nvSpPr>
        <p:spPr>
          <a:xfrm>
            <a:off x="2406832" y="4824784"/>
            <a:ext cx="5092335" cy="134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575" dirty="0"/>
              <a:t>BLOCKFLÖJTSSKOLA</a:t>
            </a:r>
            <a:br>
              <a:rPr lang="sv-SE" sz="3575" dirty="0"/>
            </a:br>
            <a:br>
              <a:rPr lang="sv-SE" sz="1950" dirty="0"/>
            </a:br>
            <a:r>
              <a:rPr lang="sv-SE" sz="2600" dirty="0"/>
              <a:t>LEKTION 2</a:t>
            </a:r>
            <a:endParaRPr lang="sv-SE" sz="3575" dirty="0"/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4EE406B3-AADD-E6FD-E4B4-5A2E6A898FA2}"/>
              </a:ext>
            </a:extLst>
          </p:cNvPr>
          <p:cNvSpPr/>
          <p:nvPr/>
        </p:nvSpPr>
        <p:spPr>
          <a:xfrm>
            <a:off x="273465" y="290557"/>
            <a:ext cx="9374737" cy="6323888"/>
          </a:xfrm>
          <a:custGeom>
            <a:avLst/>
            <a:gdLst>
              <a:gd name="connsiteX0" fmla="*/ 0 w 9374737"/>
              <a:gd name="connsiteY0" fmla="*/ 1054002 h 6323888"/>
              <a:gd name="connsiteX1" fmla="*/ 1054002 w 9374737"/>
              <a:gd name="connsiteY1" fmla="*/ 0 h 6323888"/>
              <a:gd name="connsiteX2" fmla="*/ 1758316 w 9374737"/>
              <a:gd name="connsiteY2" fmla="*/ 0 h 6323888"/>
              <a:gd name="connsiteX3" fmla="*/ 2244628 w 9374737"/>
              <a:gd name="connsiteY3" fmla="*/ 0 h 6323888"/>
              <a:gd name="connsiteX4" fmla="*/ 2876275 w 9374737"/>
              <a:gd name="connsiteY4" fmla="*/ 0 h 6323888"/>
              <a:gd name="connsiteX5" fmla="*/ 3435255 w 9374737"/>
              <a:gd name="connsiteY5" fmla="*/ 0 h 6323888"/>
              <a:gd name="connsiteX6" fmla="*/ 4066901 w 9374737"/>
              <a:gd name="connsiteY6" fmla="*/ 0 h 6323888"/>
              <a:gd name="connsiteX7" fmla="*/ 4698548 w 9374737"/>
              <a:gd name="connsiteY7" fmla="*/ 0 h 6323888"/>
              <a:gd name="connsiteX8" fmla="*/ 5039526 w 9374737"/>
              <a:gd name="connsiteY8" fmla="*/ 0 h 6323888"/>
              <a:gd name="connsiteX9" fmla="*/ 5598505 w 9374737"/>
              <a:gd name="connsiteY9" fmla="*/ 0 h 6323888"/>
              <a:gd name="connsiteX10" fmla="*/ 6230152 w 9374737"/>
              <a:gd name="connsiteY10" fmla="*/ 0 h 6323888"/>
              <a:gd name="connsiteX11" fmla="*/ 6861799 w 9374737"/>
              <a:gd name="connsiteY11" fmla="*/ 0 h 6323888"/>
              <a:gd name="connsiteX12" fmla="*/ 7348111 w 9374737"/>
              <a:gd name="connsiteY12" fmla="*/ 0 h 6323888"/>
              <a:gd name="connsiteX13" fmla="*/ 8320735 w 9374737"/>
              <a:gd name="connsiteY13" fmla="*/ 0 h 6323888"/>
              <a:gd name="connsiteX14" fmla="*/ 9374737 w 9374737"/>
              <a:gd name="connsiteY14" fmla="*/ 1054002 h 6323888"/>
              <a:gd name="connsiteX15" fmla="*/ 9374737 w 9374737"/>
              <a:gd name="connsiteY15" fmla="*/ 1665305 h 6323888"/>
              <a:gd name="connsiteX16" fmla="*/ 9374737 w 9374737"/>
              <a:gd name="connsiteY16" fmla="*/ 2234450 h 6323888"/>
              <a:gd name="connsiteX17" fmla="*/ 9374737 w 9374737"/>
              <a:gd name="connsiteY17" fmla="*/ 2761435 h 6323888"/>
              <a:gd name="connsiteX18" fmla="*/ 9374737 w 9374737"/>
              <a:gd name="connsiteY18" fmla="*/ 3161944 h 6323888"/>
              <a:gd name="connsiteX19" fmla="*/ 9374737 w 9374737"/>
              <a:gd name="connsiteY19" fmla="*/ 3773247 h 6323888"/>
              <a:gd name="connsiteX20" fmla="*/ 9374737 w 9374737"/>
              <a:gd name="connsiteY20" fmla="*/ 4342392 h 6323888"/>
              <a:gd name="connsiteX21" fmla="*/ 9374737 w 9374737"/>
              <a:gd name="connsiteY21" fmla="*/ 5269886 h 6323888"/>
              <a:gd name="connsiteX22" fmla="*/ 8320735 w 9374737"/>
              <a:gd name="connsiteY22" fmla="*/ 6323888 h 6323888"/>
              <a:gd name="connsiteX23" fmla="*/ 7761756 w 9374737"/>
              <a:gd name="connsiteY23" fmla="*/ 6323888 h 6323888"/>
              <a:gd name="connsiteX24" fmla="*/ 7202776 w 9374737"/>
              <a:gd name="connsiteY24" fmla="*/ 6323888 h 6323888"/>
              <a:gd name="connsiteX25" fmla="*/ 6789131 w 9374737"/>
              <a:gd name="connsiteY25" fmla="*/ 6323888 h 6323888"/>
              <a:gd name="connsiteX26" fmla="*/ 6448154 w 9374737"/>
              <a:gd name="connsiteY26" fmla="*/ 6323888 h 6323888"/>
              <a:gd name="connsiteX27" fmla="*/ 5889174 w 9374737"/>
              <a:gd name="connsiteY27" fmla="*/ 6323888 h 6323888"/>
              <a:gd name="connsiteX28" fmla="*/ 5548197 w 9374737"/>
              <a:gd name="connsiteY28" fmla="*/ 6323888 h 6323888"/>
              <a:gd name="connsiteX29" fmla="*/ 5207219 w 9374737"/>
              <a:gd name="connsiteY29" fmla="*/ 6323888 h 6323888"/>
              <a:gd name="connsiteX30" fmla="*/ 4793575 w 9374737"/>
              <a:gd name="connsiteY30" fmla="*/ 6323888 h 6323888"/>
              <a:gd name="connsiteX31" fmla="*/ 4161928 w 9374737"/>
              <a:gd name="connsiteY31" fmla="*/ 6323888 h 6323888"/>
              <a:gd name="connsiteX32" fmla="*/ 3820950 w 9374737"/>
              <a:gd name="connsiteY32" fmla="*/ 6323888 h 6323888"/>
              <a:gd name="connsiteX33" fmla="*/ 3189304 w 9374737"/>
              <a:gd name="connsiteY33" fmla="*/ 6323888 h 6323888"/>
              <a:gd name="connsiteX34" fmla="*/ 2848326 w 9374737"/>
              <a:gd name="connsiteY34" fmla="*/ 6323888 h 6323888"/>
              <a:gd name="connsiteX35" fmla="*/ 2507349 w 9374737"/>
              <a:gd name="connsiteY35" fmla="*/ 6323888 h 6323888"/>
              <a:gd name="connsiteX36" fmla="*/ 2166371 w 9374737"/>
              <a:gd name="connsiteY36" fmla="*/ 6323888 h 6323888"/>
              <a:gd name="connsiteX37" fmla="*/ 1054002 w 9374737"/>
              <a:gd name="connsiteY37" fmla="*/ 6323888 h 6323888"/>
              <a:gd name="connsiteX38" fmla="*/ 0 w 9374737"/>
              <a:gd name="connsiteY38" fmla="*/ 5269886 h 6323888"/>
              <a:gd name="connsiteX39" fmla="*/ 0 w 9374737"/>
              <a:gd name="connsiteY39" fmla="*/ 4700742 h 6323888"/>
              <a:gd name="connsiteX40" fmla="*/ 0 w 9374737"/>
              <a:gd name="connsiteY40" fmla="*/ 4300233 h 6323888"/>
              <a:gd name="connsiteX41" fmla="*/ 0 w 9374737"/>
              <a:gd name="connsiteY41" fmla="*/ 3731088 h 6323888"/>
              <a:gd name="connsiteX42" fmla="*/ 0 w 9374737"/>
              <a:gd name="connsiteY42" fmla="*/ 3246262 h 6323888"/>
              <a:gd name="connsiteX43" fmla="*/ 0 w 9374737"/>
              <a:gd name="connsiteY43" fmla="*/ 2761435 h 6323888"/>
              <a:gd name="connsiteX44" fmla="*/ 0 w 9374737"/>
              <a:gd name="connsiteY44" fmla="*/ 2318767 h 6323888"/>
              <a:gd name="connsiteX45" fmla="*/ 0 w 9374737"/>
              <a:gd name="connsiteY45" fmla="*/ 1876099 h 6323888"/>
              <a:gd name="connsiteX46" fmla="*/ 0 w 9374737"/>
              <a:gd name="connsiteY46" fmla="*/ 1054002 h 632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374737" h="6323888" extrusionOk="0">
                <a:moveTo>
                  <a:pt x="0" y="1054002"/>
                </a:moveTo>
                <a:cubicBezTo>
                  <a:pt x="138330" y="464943"/>
                  <a:pt x="435838" y="-106634"/>
                  <a:pt x="1054002" y="0"/>
                </a:cubicBezTo>
                <a:cubicBezTo>
                  <a:pt x="1273644" y="-48671"/>
                  <a:pt x="1547806" y="75740"/>
                  <a:pt x="1758316" y="0"/>
                </a:cubicBezTo>
                <a:cubicBezTo>
                  <a:pt x="1968826" y="-75740"/>
                  <a:pt x="2015010" y="10290"/>
                  <a:pt x="2244628" y="0"/>
                </a:cubicBezTo>
                <a:cubicBezTo>
                  <a:pt x="2474246" y="-10290"/>
                  <a:pt x="2674853" y="51715"/>
                  <a:pt x="2876275" y="0"/>
                </a:cubicBezTo>
                <a:cubicBezTo>
                  <a:pt x="3077697" y="-51715"/>
                  <a:pt x="3287041" y="53554"/>
                  <a:pt x="3435255" y="0"/>
                </a:cubicBezTo>
                <a:cubicBezTo>
                  <a:pt x="3583469" y="-53554"/>
                  <a:pt x="3852599" y="18634"/>
                  <a:pt x="4066901" y="0"/>
                </a:cubicBezTo>
                <a:cubicBezTo>
                  <a:pt x="4281203" y="-18634"/>
                  <a:pt x="4504706" y="52585"/>
                  <a:pt x="4698548" y="0"/>
                </a:cubicBezTo>
                <a:cubicBezTo>
                  <a:pt x="4892390" y="-52585"/>
                  <a:pt x="4895118" y="22680"/>
                  <a:pt x="5039526" y="0"/>
                </a:cubicBezTo>
                <a:cubicBezTo>
                  <a:pt x="5183934" y="-22680"/>
                  <a:pt x="5445437" y="32052"/>
                  <a:pt x="5598505" y="0"/>
                </a:cubicBezTo>
                <a:cubicBezTo>
                  <a:pt x="5751573" y="-32052"/>
                  <a:pt x="6014183" y="27761"/>
                  <a:pt x="6230152" y="0"/>
                </a:cubicBezTo>
                <a:cubicBezTo>
                  <a:pt x="6446121" y="-27761"/>
                  <a:pt x="6622391" y="36541"/>
                  <a:pt x="6861799" y="0"/>
                </a:cubicBezTo>
                <a:cubicBezTo>
                  <a:pt x="7101207" y="-36541"/>
                  <a:pt x="7239621" y="55421"/>
                  <a:pt x="7348111" y="0"/>
                </a:cubicBezTo>
                <a:cubicBezTo>
                  <a:pt x="7456601" y="-55421"/>
                  <a:pt x="7950281" y="67404"/>
                  <a:pt x="8320735" y="0"/>
                </a:cubicBezTo>
                <a:cubicBezTo>
                  <a:pt x="8963621" y="-37987"/>
                  <a:pt x="9288476" y="508641"/>
                  <a:pt x="9374737" y="1054002"/>
                </a:cubicBezTo>
                <a:cubicBezTo>
                  <a:pt x="9426376" y="1359492"/>
                  <a:pt x="9315029" y="1389925"/>
                  <a:pt x="9374737" y="1665305"/>
                </a:cubicBezTo>
                <a:cubicBezTo>
                  <a:pt x="9434445" y="1940685"/>
                  <a:pt x="9370164" y="2012083"/>
                  <a:pt x="9374737" y="2234450"/>
                </a:cubicBezTo>
                <a:cubicBezTo>
                  <a:pt x="9379310" y="2456818"/>
                  <a:pt x="9359484" y="2626871"/>
                  <a:pt x="9374737" y="2761435"/>
                </a:cubicBezTo>
                <a:cubicBezTo>
                  <a:pt x="9389990" y="2895999"/>
                  <a:pt x="9361736" y="2965360"/>
                  <a:pt x="9374737" y="3161944"/>
                </a:cubicBezTo>
                <a:cubicBezTo>
                  <a:pt x="9387738" y="3358528"/>
                  <a:pt x="9312318" y="3624999"/>
                  <a:pt x="9374737" y="3773247"/>
                </a:cubicBezTo>
                <a:cubicBezTo>
                  <a:pt x="9437156" y="3921495"/>
                  <a:pt x="9369773" y="4115387"/>
                  <a:pt x="9374737" y="4342392"/>
                </a:cubicBezTo>
                <a:cubicBezTo>
                  <a:pt x="9379701" y="4569398"/>
                  <a:pt x="9309145" y="5069531"/>
                  <a:pt x="9374737" y="5269886"/>
                </a:cubicBezTo>
                <a:cubicBezTo>
                  <a:pt x="9361370" y="5905341"/>
                  <a:pt x="8891038" y="6182691"/>
                  <a:pt x="8320735" y="6323888"/>
                </a:cubicBezTo>
                <a:cubicBezTo>
                  <a:pt x="8064272" y="6330735"/>
                  <a:pt x="8006960" y="6280817"/>
                  <a:pt x="7761756" y="6323888"/>
                </a:cubicBezTo>
                <a:cubicBezTo>
                  <a:pt x="7516552" y="6366959"/>
                  <a:pt x="7462260" y="6322055"/>
                  <a:pt x="7202776" y="6323888"/>
                </a:cubicBezTo>
                <a:cubicBezTo>
                  <a:pt x="6943292" y="6325721"/>
                  <a:pt x="6994864" y="6289273"/>
                  <a:pt x="6789131" y="6323888"/>
                </a:cubicBezTo>
                <a:cubicBezTo>
                  <a:pt x="6583399" y="6358503"/>
                  <a:pt x="6565861" y="6313634"/>
                  <a:pt x="6448154" y="6323888"/>
                </a:cubicBezTo>
                <a:cubicBezTo>
                  <a:pt x="6330447" y="6334142"/>
                  <a:pt x="6028855" y="6263923"/>
                  <a:pt x="5889174" y="6323888"/>
                </a:cubicBezTo>
                <a:cubicBezTo>
                  <a:pt x="5749493" y="6383853"/>
                  <a:pt x="5711713" y="6314431"/>
                  <a:pt x="5548197" y="6323888"/>
                </a:cubicBezTo>
                <a:cubicBezTo>
                  <a:pt x="5384681" y="6333345"/>
                  <a:pt x="5285397" y="6294735"/>
                  <a:pt x="5207219" y="6323888"/>
                </a:cubicBezTo>
                <a:cubicBezTo>
                  <a:pt x="5129041" y="6353041"/>
                  <a:pt x="4921739" y="6275859"/>
                  <a:pt x="4793575" y="6323888"/>
                </a:cubicBezTo>
                <a:cubicBezTo>
                  <a:pt x="4665411" y="6371917"/>
                  <a:pt x="4323218" y="6285863"/>
                  <a:pt x="4161928" y="6323888"/>
                </a:cubicBezTo>
                <a:cubicBezTo>
                  <a:pt x="4000638" y="6361913"/>
                  <a:pt x="3917070" y="6294160"/>
                  <a:pt x="3820950" y="6323888"/>
                </a:cubicBezTo>
                <a:cubicBezTo>
                  <a:pt x="3724830" y="6353616"/>
                  <a:pt x="3492643" y="6248238"/>
                  <a:pt x="3189304" y="6323888"/>
                </a:cubicBezTo>
                <a:cubicBezTo>
                  <a:pt x="2885965" y="6399538"/>
                  <a:pt x="2927137" y="6311972"/>
                  <a:pt x="2848326" y="6323888"/>
                </a:cubicBezTo>
                <a:cubicBezTo>
                  <a:pt x="2769515" y="6335804"/>
                  <a:pt x="2604800" y="6293870"/>
                  <a:pt x="2507349" y="6323888"/>
                </a:cubicBezTo>
                <a:cubicBezTo>
                  <a:pt x="2409898" y="6353906"/>
                  <a:pt x="2238363" y="6307139"/>
                  <a:pt x="2166371" y="6323888"/>
                </a:cubicBezTo>
                <a:cubicBezTo>
                  <a:pt x="2094379" y="6340637"/>
                  <a:pt x="1442448" y="6230893"/>
                  <a:pt x="1054002" y="6323888"/>
                </a:cubicBezTo>
                <a:cubicBezTo>
                  <a:pt x="459342" y="6371111"/>
                  <a:pt x="81620" y="5802856"/>
                  <a:pt x="0" y="5269886"/>
                </a:cubicBezTo>
                <a:cubicBezTo>
                  <a:pt x="-30225" y="5144067"/>
                  <a:pt x="19234" y="4868796"/>
                  <a:pt x="0" y="4700742"/>
                </a:cubicBezTo>
                <a:cubicBezTo>
                  <a:pt x="-19234" y="4532688"/>
                  <a:pt x="37248" y="4412124"/>
                  <a:pt x="0" y="4300233"/>
                </a:cubicBezTo>
                <a:cubicBezTo>
                  <a:pt x="-37248" y="4188342"/>
                  <a:pt x="2791" y="3854612"/>
                  <a:pt x="0" y="3731088"/>
                </a:cubicBezTo>
                <a:cubicBezTo>
                  <a:pt x="-2791" y="3607565"/>
                  <a:pt x="218" y="3464896"/>
                  <a:pt x="0" y="3246262"/>
                </a:cubicBezTo>
                <a:cubicBezTo>
                  <a:pt x="-218" y="3027628"/>
                  <a:pt x="54548" y="2900213"/>
                  <a:pt x="0" y="2761435"/>
                </a:cubicBezTo>
                <a:cubicBezTo>
                  <a:pt x="-54548" y="2622657"/>
                  <a:pt x="41003" y="2509648"/>
                  <a:pt x="0" y="2318767"/>
                </a:cubicBezTo>
                <a:cubicBezTo>
                  <a:pt x="-41003" y="2127886"/>
                  <a:pt x="7010" y="1972866"/>
                  <a:pt x="0" y="1876099"/>
                </a:cubicBezTo>
                <a:cubicBezTo>
                  <a:pt x="-7010" y="1779332"/>
                  <a:pt x="27231" y="1346065"/>
                  <a:pt x="0" y="1054002"/>
                </a:cubicBezTo>
                <a:close/>
              </a:path>
            </a:pathLst>
          </a:custGeom>
          <a:noFill/>
          <a:ln w="38100">
            <a:solidFill>
              <a:srgbClr val="4771B3"/>
            </a:solidFill>
            <a:extLst>
              <a:ext uri="{C807C97D-BFC1-408E-A445-0C87EB9F89A2}">
                <ask:lineSketchStyleProps xmlns:ask="http://schemas.microsoft.com/office/drawing/2018/sketchyshapes" sd="322121647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2456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57969" y="1199286"/>
            <a:ext cx="2512521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25" dirty="0"/>
              <a:t>Nu har vi en sak kvar </a:t>
            </a:r>
            <a:r>
              <a:rPr lang="sv-SE" sz="1625" dirty="0">
                <a:sym typeface="Wingdings" panose="05000000000000000000" pitchFamily="2" charset="2"/>
              </a:rPr>
              <a:t> </a:t>
            </a:r>
            <a:br>
              <a:rPr lang="sv-SE" sz="1625" dirty="0">
                <a:sym typeface="Wingdings" panose="05000000000000000000" pitchFamily="2" charset="2"/>
              </a:rPr>
            </a:br>
            <a:br>
              <a:rPr lang="sv-SE" sz="1625" dirty="0">
                <a:sym typeface="Wingdings" panose="05000000000000000000" pitchFamily="2" charset="2"/>
              </a:rPr>
            </a:br>
            <a:r>
              <a:rPr lang="sv-SE" sz="1625" dirty="0">
                <a:sym typeface="Wingdings" panose="05000000000000000000" pitchFamily="2" charset="2"/>
              </a:rPr>
              <a:t>Vrid av överdelen på blockflöjten. Sedan ska du skölja munstycket </a:t>
            </a:r>
            <a:br>
              <a:rPr lang="sv-SE" sz="1625" dirty="0">
                <a:sym typeface="Wingdings" panose="05000000000000000000" pitchFamily="2" charset="2"/>
              </a:rPr>
            </a:br>
            <a:r>
              <a:rPr lang="sv-SE" sz="1625" dirty="0">
                <a:sym typeface="Wingdings" panose="05000000000000000000" pitchFamily="2" charset="2"/>
              </a:rPr>
              <a:t>på blockflöjten, så här…</a:t>
            </a:r>
            <a:endParaRPr lang="sv-SE" sz="1625" dirty="0"/>
          </a:p>
        </p:txBody>
      </p:sp>
      <p:pic>
        <p:nvPicPr>
          <p:cNvPr id="3" name="Skölja munstycket på blockflöjt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4978" y="642938"/>
            <a:ext cx="3134320" cy="5572125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6774354" y="1311816"/>
            <a:ext cx="28187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25" dirty="0"/>
              <a:t>Sen tar du ett papper och torkar av munstycket och därefter sätter du tillbaks munstycket på underdelen….</a:t>
            </a:r>
          </a:p>
          <a:p>
            <a:pPr algn="ctr"/>
            <a:endParaRPr lang="sv-SE" sz="1625" dirty="0"/>
          </a:p>
          <a:p>
            <a:pPr algn="ctr"/>
            <a:r>
              <a:rPr lang="sv-SE" sz="1625" dirty="0"/>
              <a:t>Sen ställer du blockflöjten i hinken.</a:t>
            </a:r>
          </a:p>
          <a:p>
            <a:pPr algn="ctr"/>
            <a:endParaRPr lang="sv-SE" sz="1625" dirty="0"/>
          </a:p>
          <a:p>
            <a:pPr algn="ctr"/>
            <a:endParaRPr lang="sv-SE" sz="1625" dirty="0"/>
          </a:p>
          <a:p>
            <a:pPr algn="ctr"/>
            <a:r>
              <a:rPr lang="sv-SE" sz="1625" dirty="0"/>
              <a:t>Nu kan någon annan spela på blockflöjten!</a:t>
            </a:r>
          </a:p>
          <a:p>
            <a:pPr algn="ctr"/>
            <a:endParaRPr lang="sv-SE" sz="1625" dirty="0"/>
          </a:p>
          <a:p>
            <a:pPr algn="ctr"/>
            <a:endParaRPr lang="sv-SE" sz="1625" dirty="0"/>
          </a:p>
          <a:p>
            <a:pPr algn="ctr"/>
            <a:r>
              <a:rPr lang="sv-SE" sz="2275" dirty="0"/>
              <a:t>Tack för din hjälp! </a:t>
            </a:r>
            <a:r>
              <a:rPr lang="sv-SE" sz="2275" dirty="0">
                <a:sym typeface="Wingdings" panose="05000000000000000000" pitchFamily="2" charset="2"/>
              </a:rPr>
              <a:t> </a:t>
            </a:r>
            <a:endParaRPr lang="sv-SE" sz="22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068801E-36CF-307D-F19D-F3ADFC073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77" y="6423857"/>
            <a:ext cx="1204939" cy="4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arpix.se/backnet/media_archive/cache/6a125cd2228dd077e3b17ebd33e0b6a9_76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22" y="811721"/>
            <a:ext cx="8097460" cy="501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73354D84-FD13-4A3F-8D6F-BE3E3195130E}"/>
              </a:ext>
            </a:extLst>
          </p:cNvPr>
          <p:cNvSpPr/>
          <p:nvPr/>
        </p:nvSpPr>
        <p:spPr>
          <a:xfrm>
            <a:off x="3243670" y="2841064"/>
            <a:ext cx="4089757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sv-SE" sz="1950" dirty="0">
                <a:solidFill>
                  <a:srgbClr val="000000"/>
                </a:solidFill>
              </a:rPr>
              <a:t>* Idag så ska vi</a:t>
            </a:r>
            <a:r>
              <a:rPr lang="sv-SE" sz="1950" dirty="0"/>
              <a:t> repeterar de tre toner vi jobbade med under lektionen 1. </a:t>
            </a:r>
            <a:br>
              <a:rPr lang="sv-SE" sz="1950" dirty="0"/>
            </a:br>
            <a:br>
              <a:rPr lang="sv-SE" sz="1950" dirty="0"/>
            </a:br>
            <a:r>
              <a:rPr lang="sv-SE" sz="1950" dirty="0"/>
              <a:t>* Vi ska lära oss en ny låt.</a:t>
            </a:r>
            <a:br>
              <a:rPr lang="sv-SE" sz="1950" dirty="0"/>
            </a:br>
            <a:br>
              <a:rPr lang="sv-SE" sz="1950" dirty="0"/>
            </a:br>
            <a:r>
              <a:rPr lang="sv-SE" sz="1950" dirty="0"/>
              <a:t>* Sen ska vi lära oss en ny ton.</a:t>
            </a:r>
            <a:br>
              <a:rPr lang="sv-SE" sz="1950" dirty="0"/>
            </a:br>
            <a:br>
              <a:rPr lang="sv-SE" sz="1950" dirty="0"/>
            </a:br>
            <a:r>
              <a:rPr lang="sv-SE" sz="1950" dirty="0"/>
              <a:t> 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endParaRPr lang="sv-SE" sz="1950" dirty="0">
              <a:solidFill>
                <a:srgbClr val="000000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D1942C3-2785-6841-5FC1-E191B163D778}"/>
              </a:ext>
            </a:extLst>
          </p:cNvPr>
          <p:cNvSpPr txBox="1"/>
          <p:nvPr/>
        </p:nvSpPr>
        <p:spPr>
          <a:xfrm>
            <a:off x="2674273" y="1515621"/>
            <a:ext cx="495415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925" b="1" dirty="0"/>
              <a:t>Spela Blockflöjt </a:t>
            </a:r>
            <a:br>
              <a:rPr lang="sv-SE" sz="2275" dirty="0"/>
            </a:br>
            <a:r>
              <a:rPr lang="sv-SE" sz="2275" dirty="0"/>
              <a:t>Lektion 2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A5B95B3-B5F6-C784-1CE4-33232ECF5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66" y="4809962"/>
            <a:ext cx="1204939" cy="4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9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79B7AE3-F1CC-AF59-2B5A-5C203B09F75A}"/>
              </a:ext>
            </a:extLst>
          </p:cNvPr>
          <p:cNvSpPr/>
          <p:nvPr/>
        </p:nvSpPr>
        <p:spPr>
          <a:xfrm>
            <a:off x="95864" y="1515976"/>
            <a:ext cx="9386735" cy="474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sz="1950" dirty="0">
                <a:solidFill>
                  <a:srgbClr val="000000"/>
                </a:solidFill>
                <a:latin typeface="Georgia" panose="02040502050405020303" pitchFamily="18" charset="0"/>
              </a:rPr>
              <a:t>* Sätt munstycket till munnen och blås igenom den. </a:t>
            </a:r>
            <a:br>
              <a:rPr lang="sv-SE" sz="195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sv-SE" sz="1463" dirty="0">
                <a:solidFill>
                  <a:srgbClr val="000000"/>
                </a:solidFill>
                <a:latin typeface="Georgia" panose="02040502050405020303" pitchFamily="18" charset="0"/>
              </a:rPr>
              <a:t>Låter inte tonen ren, testa då att vinkla flöjten upp eller ned, knip mer eller mindre </a:t>
            </a:r>
            <a:br>
              <a:rPr lang="sv-SE" sz="1463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sv-SE" sz="1463" dirty="0">
                <a:solidFill>
                  <a:srgbClr val="000000"/>
                </a:solidFill>
                <a:latin typeface="Georgia" panose="02040502050405020303" pitchFamily="18" charset="0"/>
              </a:rPr>
              <a:t>med läpparna eller blås med olika tryckt.</a:t>
            </a:r>
            <a:br>
              <a:rPr lang="sv-SE" sz="195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br>
              <a:rPr lang="sv-SE" sz="195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br>
              <a:rPr lang="sv-SE" sz="195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sv-SE" sz="1950" dirty="0">
                <a:solidFill>
                  <a:srgbClr val="000000"/>
                </a:solidFill>
                <a:latin typeface="Georgia" panose="02040502050405020303" pitchFamily="18" charset="0"/>
              </a:rPr>
              <a:t>* </a:t>
            </a:r>
            <a:r>
              <a:rPr lang="sv-SE" sz="1950" dirty="0"/>
              <a:t>Fingrarna på vänster hand ska ligga på de översta tre hålen. </a:t>
            </a:r>
            <a:br>
              <a:rPr lang="sv-SE" sz="1950" dirty="0"/>
            </a:br>
            <a:r>
              <a:rPr lang="sv-SE" sz="1950" dirty="0"/>
              <a:t>Fingrarna på höger hand ska ligga på resterande hål på nedre </a:t>
            </a:r>
            <a:br>
              <a:rPr lang="sv-SE" sz="1950" dirty="0"/>
            </a:br>
            <a:r>
              <a:rPr lang="sv-SE" sz="1950" dirty="0"/>
              <a:t>delen av flöjten. </a:t>
            </a:r>
            <a:br>
              <a:rPr lang="sv-SE" sz="1950" dirty="0"/>
            </a:br>
            <a:br>
              <a:rPr lang="sv-SE" sz="1950" dirty="0"/>
            </a:br>
            <a:br>
              <a:rPr lang="sv-SE" sz="1950" dirty="0"/>
            </a:br>
            <a:r>
              <a:rPr lang="sv-SE" sz="1950" dirty="0"/>
              <a:t>* Det är viktigt att varje finger täcker hålet helt, annars </a:t>
            </a:r>
            <a:br>
              <a:rPr lang="sv-SE" sz="1950" dirty="0"/>
            </a:br>
            <a:r>
              <a:rPr lang="sv-SE" sz="1950" dirty="0"/>
              <a:t>låter inte tonerna bra. Glöm inte hålet på baksidan av flöjten.</a:t>
            </a:r>
            <a:br>
              <a:rPr lang="sv-SE" sz="1950" dirty="0"/>
            </a:br>
            <a:br>
              <a:rPr lang="sv-SE" sz="1950" dirty="0"/>
            </a:br>
            <a:br>
              <a:rPr lang="sv-SE" sz="1950" dirty="0"/>
            </a:br>
            <a:r>
              <a:rPr lang="sv-SE" sz="1950" dirty="0"/>
              <a:t>* Nu repeterar vi de toner vi gick igenom vid förra lektionen. 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sv-SE" sz="195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6E3ED24-549D-7190-57F4-257BBC5E0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93" y="855762"/>
            <a:ext cx="1942505" cy="118407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F94B0AB-3E30-D459-DC3F-535A326A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837" y="2999981"/>
            <a:ext cx="1943560" cy="2931482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596553E-8C7D-DB62-B9A8-511A2B4C9088}"/>
              </a:ext>
            </a:extLst>
          </p:cNvPr>
          <p:cNvSpPr txBox="1"/>
          <p:nvPr/>
        </p:nvSpPr>
        <p:spPr>
          <a:xfrm>
            <a:off x="95865" y="695686"/>
            <a:ext cx="4424860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925" dirty="0">
                <a:latin typeface="Georgia" panose="02040502050405020303" pitchFamily="18" charset="0"/>
              </a:rPr>
              <a:t>Hur gjorde man nu då?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C88D843-6201-E621-4373-71D917958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77" y="6423857"/>
            <a:ext cx="1204939" cy="4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40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657E3099-8C56-1E14-10EA-8AF403D64E22}"/>
              </a:ext>
            </a:extLst>
          </p:cNvPr>
          <p:cNvSpPr txBox="1"/>
          <p:nvPr/>
        </p:nvSpPr>
        <p:spPr>
          <a:xfrm>
            <a:off x="6995685" y="1255193"/>
            <a:ext cx="24924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300" dirty="0"/>
              <a:t>Spela 3 korta toner (B1) och låt barnen härma</a:t>
            </a:r>
            <a:br>
              <a:rPr lang="sv-SE" sz="1300" dirty="0"/>
            </a:br>
            <a:br>
              <a:rPr lang="sv-SE" sz="1300" dirty="0"/>
            </a:br>
            <a:r>
              <a:rPr lang="sv-SE" sz="1300" dirty="0"/>
              <a:t>Spela 3 långa toner (B1) och låt barnen härma</a:t>
            </a:r>
          </a:p>
          <a:p>
            <a:pPr algn="ctr"/>
            <a:endParaRPr lang="sv-SE" sz="1300" dirty="0"/>
          </a:p>
        </p:txBody>
      </p:sp>
      <p:sp>
        <p:nvSpPr>
          <p:cNvPr id="7" name="Moln 6">
            <a:extLst>
              <a:ext uri="{FF2B5EF4-FFF2-40B4-BE49-F238E27FC236}">
                <a16:creationId xmlns:a16="http://schemas.microsoft.com/office/drawing/2014/main" id="{80C5B694-A295-FF03-F8F9-F2FD24F267F6}"/>
              </a:ext>
            </a:extLst>
          </p:cNvPr>
          <p:cNvSpPr/>
          <p:nvPr/>
        </p:nvSpPr>
        <p:spPr>
          <a:xfrm rot="707120">
            <a:off x="6771004" y="737489"/>
            <a:ext cx="2941842" cy="2195018"/>
          </a:xfrm>
          <a:prstGeom prst="cloud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00801C89-187B-A918-9EDA-7C7E9388F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53022" y="3195612"/>
            <a:ext cx="5399955" cy="638948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1880B2E7-DBB0-1392-4C7D-4384B3A95488}"/>
              </a:ext>
            </a:extLst>
          </p:cNvPr>
          <p:cNvSpPr txBox="1"/>
          <p:nvPr/>
        </p:nvSpPr>
        <p:spPr>
          <a:xfrm>
            <a:off x="2849744" y="3575790"/>
            <a:ext cx="1557798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Tummen</a:t>
            </a:r>
            <a:br>
              <a:rPr lang="sv-SE" sz="1463" dirty="0"/>
            </a:br>
            <a:r>
              <a:rPr lang="sv-SE" sz="1300" dirty="0"/>
              <a:t>(Baksidan)</a:t>
            </a:r>
            <a:endParaRPr lang="sv-SE" sz="1463" dirty="0"/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A8BEAAF6-4E71-8134-DA20-794A8CD15080}"/>
              </a:ext>
            </a:extLst>
          </p:cNvPr>
          <p:cNvCxnSpPr>
            <a:cxnSpLocks/>
          </p:cNvCxnSpPr>
          <p:nvPr/>
        </p:nvCxnSpPr>
        <p:spPr>
          <a:xfrm>
            <a:off x="4056037" y="3807209"/>
            <a:ext cx="4793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 18">
            <a:extLst>
              <a:ext uri="{FF2B5EF4-FFF2-40B4-BE49-F238E27FC236}">
                <a16:creationId xmlns:a16="http://schemas.microsoft.com/office/drawing/2014/main" id="{344A8C69-59AF-1658-515A-4550F3D63B49}"/>
              </a:ext>
            </a:extLst>
          </p:cNvPr>
          <p:cNvSpPr/>
          <p:nvPr/>
        </p:nvSpPr>
        <p:spPr>
          <a:xfrm>
            <a:off x="4837237" y="3756025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D4A2423F-BBEA-88CF-EFBD-EFC31F5C574E}"/>
              </a:ext>
            </a:extLst>
          </p:cNvPr>
          <p:cNvSpPr/>
          <p:nvPr/>
        </p:nvSpPr>
        <p:spPr>
          <a:xfrm>
            <a:off x="4573462" y="3725634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61C82112-C728-3C83-B65E-10261DD5176E}"/>
              </a:ext>
            </a:extLst>
          </p:cNvPr>
          <p:cNvSpPr txBox="1"/>
          <p:nvPr/>
        </p:nvSpPr>
        <p:spPr>
          <a:xfrm>
            <a:off x="5518128" y="3732629"/>
            <a:ext cx="1663648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Pekfinger</a:t>
            </a: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A1854C9B-0287-41D9-C6E9-CE78D3B12FA1}"/>
              </a:ext>
            </a:extLst>
          </p:cNvPr>
          <p:cNvCxnSpPr/>
          <p:nvPr/>
        </p:nvCxnSpPr>
        <p:spPr>
          <a:xfrm flipH="1">
            <a:off x="5032813" y="3833980"/>
            <a:ext cx="485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ruta 23">
            <a:extLst>
              <a:ext uri="{FF2B5EF4-FFF2-40B4-BE49-F238E27FC236}">
                <a16:creationId xmlns:a16="http://schemas.microsoft.com/office/drawing/2014/main" id="{E7BDEB98-7376-F741-6D20-5005E17E0D3D}"/>
              </a:ext>
            </a:extLst>
          </p:cNvPr>
          <p:cNvSpPr txBox="1"/>
          <p:nvPr/>
        </p:nvSpPr>
        <p:spPr>
          <a:xfrm>
            <a:off x="6043531" y="5739734"/>
            <a:ext cx="2740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950" dirty="0"/>
              <a:t>”1:an”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42BBC563-8A1B-1049-E48F-878F4073A98F}"/>
              </a:ext>
            </a:extLst>
          </p:cNvPr>
          <p:cNvSpPr/>
          <p:nvPr/>
        </p:nvSpPr>
        <p:spPr>
          <a:xfrm>
            <a:off x="173524" y="702347"/>
            <a:ext cx="1934889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63" dirty="0"/>
              <a:t>Nu ska vi spela tonen B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4CF007E2-CE15-BE6C-ABD3-4B31F8E94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25" y="1174530"/>
            <a:ext cx="1590051" cy="1253242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6483FC20-BAF4-FE5A-4361-6A1FE428D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77" y="6423857"/>
            <a:ext cx="1204939" cy="4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1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BD2FDDF-B119-14DE-E1F3-A300C18C7193}"/>
              </a:ext>
            </a:extLst>
          </p:cNvPr>
          <p:cNvSpPr/>
          <p:nvPr/>
        </p:nvSpPr>
        <p:spPr>
          <a:xfrm>
            <a:off x="1749528" y="922543"/>
            <a:ext cx="439379" cy="15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5EABC1-4EAE-FFFC-777F-E8233022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15305" y="3153313"/>
            <a:ext cx="5399955" cy="638948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F1F2E8F5-93F6-7119-4A4C-5172F337D27C}"/>
              </a:ext>
            </a:extLst>
          </p:cNvPr>
          <p:cNvSpPr txBox="1"/>
          <p:nvPr/>
        </p:nvSpPr>
        <p:spPr>
          <a:xfrm>
            <a:off x="2812027" y="3533492"/>
            <a:ext cx="1557798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Tummen</a:t>
            </a:r>
            <a:br>
              <a:rPr lang="sv-SE" sz="1463" dirty="0"/>
            </a:br>
            <a:r>
              <a:rPr lang="sv-SE" sz="1300" dirty="0"/>
              <a:t>(Baksidan)</a:t>
            </a:r>
            <a:endParaRPr lang="sv-SE" sz="1463" dirty="0"/>
          </a:p>
        </p:txBody>
      </p: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E5159765-5827-F285-C29E-32861EAC9AC1}"/>
              </a:ext>
            </a:extLst>
          </p:cNvPr>
          <p:cNvCxnSpPr>
            <a:cxnSpLocks/>
          </p:cNvCxnSpPr>
          <p:nvPr/>
        </p:nvCxnSpPr>
        <p:spPr>
          <a:xfrm>
            <a:off x="4018320" y="3764910"/>
            <a:ext cx="4793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 15">
            <a:extLst>
              <a:ext uri="{FF2B5EF4-FFF2-40B4-BE49-F238E27FC236}">
                <a16:creationId xmlns:a16="http://schemas.microsoft.com/office/drawing/2014/main" id="{D407F6B8-7A0F-4D88-5B1C-3E71F92E3AA7}"/>
              </a:ext>
            </a:extLst>
          </p:cNvPr>
          <p:cNvSpPr/>
          <p:nvPr/>
        </p:nvSpPr>
        <p:spPr>
          <a:xfrm>
            <a:off x="4799519" y="3713726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B5FD4154-427E-6063-6BBE-F8CB0736BA68}"/>
              </a:ext>
            </a:extLst>
          </p:cNvPr>
          <p:cNvSpPr/>
          <p:nvPr/>
        </p:nvSpPr>
        <p:spPr>
          <a:xfrm>
            <a:off x="4535745" y="3683336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CB932B24-F72B-3932-5578-8FD1436BFE59}"/>
              </a:ext>
            </a:extLst>
          </p:cNvPr>
          <p:cNvSpPr txBox="1"/>
          <p:nvPr/>
        </p:nvSpPr>
        <p:spPr>
          <a:xfrm>
            <a:off x="5480411" y="3690330"/>
            <a:ext cx="1663648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Pekfinger</a:t>
            </a:r>
          </a:p>
        </p:txBody>
      </p:sp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80A75785-5CC6-894B-C4DA-260C5D260137}"/>
              </a:ext>
            </a:extLst>
          </p:cNvPr>
          <p:cNvCxnSpPr/>
          <p:nvPr/>
        </p:nvCxnSpPr>
        <p:spPr>
          <a:xfrm flipH="1">
            <a:off x="4995096" y="3791681"/>
            <a:ext cx="485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 19">
            <a:extLst>
              <a:ext uri="{FF2B5EF4-FFF2-40B4-BE49-F238E27FC236}">
                <a16:creationId xmlns:a16="http://schemas.microsoft.com/office/drawing/2014/main" id="{F7779DAF-2CF4-B34E-0951-B63ABC4A66D9}"/>
              </a:ext>
            </a:extLst>
          </p:cNvPr>
          <p:cNvSpPr/>
          <p:nvPr/>
        </p:nvSpPr>
        <p:spPr>
          <a:xfrm>
            <a:off x="4795451" y="3366647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FFBF0BE1-1B17-431B-9366-C2CE445DE358}"/>
              </a:ext>
            </a:extLst>
          </p:cNvPr>
          <p:cNvSpPr txBox="1"/>
          <p:nvPr/>
        </p:nvSpPr>
        <p:spPr>
          <a:xfrm>
            <a:off x="5463359" y="3237556"/>
            <a:ext cx="159175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Långfinger</a:t>
            </a: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A8DE0704-B876-B4B1-3302-F6E60FF723A6}"/>
              </a:ext>
            </a:extLst>
          </p:cNvPr>
          <p:cNvCxnSpPr>
            <a:cxnSpLocks/>
          </p:cNvCxnSpPr>
          <p:nvPr/>
        </p:nvCxnSpPr>
        <p:spPr>
          <a:xfrm flipH="1">
            <a:off x="4954078" y="3451506"/>
            <a:ext cx="485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ktangel 23">
            <a:extLst>
              <a:ext uri="{FF2B5EF4-FFF2-40B4-BE49-F238E27FC236}">
                <a16:creationId xmlns:a16="http://schemas.microsoft.com/office/drawing/2014/main" id="{CC319691-4384-D6EB-43E5-7BE942A4ABD0}"/>
              </a:ext>
            </a:extLst>
          </p:cNvPr>
          <p:cNvSpPr/>
          <p:nvPr/>
        </p:nvSpPr>
        <p:spPr>
          <a:xfrm>
            <a:off x="173524" y="702347"/>
            <a:ext cx="1941301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63" dirty="0"/>
              <a:t>Nu ska vi spela tonen A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07ED5F85-92C0-D108-DE72-5DDC642DCD21}"/>
              </a:ext>
            </a:extLst>
          </p:cNvPr>
          <p:cNvSpPr txBox="1"/>
          <p:nvPr/>
        </p:nvSpPr>
        <p:spPr>
          <a:xfrm>
            <a:off x="6043531" y="5739734"/>
            <a:ext cx="2740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950" dirty="0"/>
              <a:t>”2:an”</a:t>
            </a:r>
          </a:p>
        </p:txBody>
      </p:sp>
      <p:pic>
        <p:nvPicPr>
          <p:cNvPr id="26" name="Bildobjekt 25">
            <a:extLst>
              <a:ext uri="{FF2B5EF4-FFF2-40B4-BE49-F238E27FC236}">
                <a16:creationId xmlns:a16="http://schemas.microsoft.com/office/drawing/2014/main" id="{AE0DA1BF-992E-1824-A0E3-F9DB5A603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4" y="1082317"/>
            <a:ext cx="1663648" cy="1312173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3E048E1C-1674-BCB8-6477-D4028763D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77" y="6423857"/>
            <a:ext cx="1204939" cy="4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28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F78B86F-7C74-F0CA-2156-A345EC4E493D}"/>
              </a:ext>
            </a:extLst>
          </p:cNvPr>
          <p:cNvSpPr/>
          <p:nvPr/>
        </p:nvSpPr>
        <p:spPr>
          <a:xfrm>
            <a:off x="1749528" y="922543"/>
            <a:ext cx="439379" cy="15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BF1E83F-4261-6F5F-7CD6-C67040AD8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53022" y="3195612"/>
            <a:ext cx="5399955" cy="638948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12ABA8A-3A93-55A2-858E-1E3CC2BF15F5}"/>
              </a:ext>
            </a:extLst>
          </p:cNvPr>
          <p:cNvSpPr txBox="1"/>
          <p:nvPr/>
        </p:nvSpPr>
        <p:spPr>
          <a:xfrm>
            <a:off x="2849744" y="3575790"/>
            <a:ext cx="1557798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Tummen</a:t>
            </a:r>
            <a:br>
              <a:rPr lang="sv-SE" sz="1463" dirty="0"/>
            </a:br>
            <a:r>
              <a:rPr lang="sv-SE" sz="1300" dirty="0"/>
              <a:t>(Baksidan)</a:t>
            </a:r>
            <a:endParaRPr lang="sv-SE" sz="1463" dirty="0"/>
          </a:p>
        </p:txBody>
      </p:sp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410558DA-8705-669B-DBE7-8E8F0D5F188F}"/>
              </a:ext>
            </a:extLst>
          </p:cNvPr>
          <p:cNvCxnSpPr>
            <a:cxnSpLocks/>
          </p:cNvCxnSpPr>
          <p:nvPr/>
        </p:nvCxnSpPr>
        <p:spPr>
          <a:xfrm>
            <a:off x="4056037" y="3807209"/>
            <a:ext cx="4793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 19">
            <a:extLst>
              <a:ext uri="{FF2B5EF4-FFF2-40B4-BE49-F238E27FC236}">
                <a16:creationId xmlns:a16="http://schemas.microsoft.com/office/drawing/2014/main" id="{6C6B36B8-2A44-4746-6E65-2FF3D16AFFD6}"/>
              </a:ext>
            </a:extLst>
          </p:cNvPr>
          <p:cNvSpPr/>
          <p:nvPr/>
        </p:nvSpPr>
        <p:spPr>
          <a:xfrm>
            <a:off x="4837237" y="3756025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16D5AC10-E302-82E9-E43B-D717B910FDF6}"/>
              </a:ext>
            </a:extLst>
          </p:cNvPr>
          <p:cNvSpPr/>
          <p:nvPr/>
        </p:nvSpPr>
        <p:spPr>
          <a:xfrm>
            <a:off x="4573462" y="3725634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4866C196-98B1-42F3-C9CB-66901122716B}"/>
              </a:ext>
            </a:extLst>
          </p:cNvPr>
          <p:cNvSpPr txBox="1"/>
          <p:nvPr/>
        </p:nvSpPr>
        <p:spPr>
          <a:xfrm>
            <a:off x="5518128" y="3732629"/>
            <a:ext cx="1663648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Pekfinger</a:t>
            </a:r>
          </a:p>
        </p:txBody>
      </p:sp>
      <p:cxnSp>
        <p:nvCxnSpPr>
          <p:cNvPr id="23" name="Rak pilkoppling 22">
            <a:extLst>
              <a:ext uri="{FF2B5EF4-FFF2-40B4-BE49-F238E27FC236}">
                <a16:creationId xmlns:a16="http://schemas.microsoft.com/office/drawing/2014/main" id="{168EE89B-DC7A-96C4-1960-DA67AA39EA59}"/>
              </a:ext>
            </a:extLst>
          </p:cNvPr>
          <p:cNvCxnSpPr/>
          <p:nvPr/>
        </p:nvCxnSpPr>
        <p:spPr>
          <a:xfrm flipH="1">
            <a:off x="5032813" y="3833980"/>
            <a:ext cx="485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 23">
            <a:extLst>
              <a:ext uri="{FF2B5EF4-FFF2-40B4-BE49-F238E27FC236}">
                <a16:creationId xmlns:a16="http://schemas.microsoft.com/office/drawing/2014/main" id="{963F7697-9DDA-1084-441F-FA36132E77C2}"/>
              </a:ext>
            </a:extLst>
          </p:cNvPr>
          <p:cNvSpPr/>
          <p:nvPr/>
        </p:nvSpPr>
        <p:spPr>
          <a:xfrm>
            <a:off x="4833168" y="3408946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864937EC-9E5A-7BDF-5695-008D1D904A72}"/>
              </a:ext>
            </a:extLst>
          </p:cNvPr>
          <p:cNvSpPr txBox="1"/>
          <p:nvPr/>
        </p:nvSpPr>
        <p:spPr>
          <a:xfrm>
            <a:off x="5498457" y="3319871"/>
            <a:ext cx="159175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Långfinger</a:t>
            </a:r>
          </a:p>
        </p:txBody>
      </p:sp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974678B7-2B07-1B30-E89A-CCED7CAE7779}"/>
              </a:ext>
            </a:extLst>
          </p:cNvPr>
          <p:cNvCxnSpPr>
            <a:cxnSpLocks/>
          </p:cNvCxnSpPr>
          <p:nvPr/>
        </p:nvCxnSpPr>
        <p:spPr>
          <a:xfrm flipH="1">
            <a:off x="4991795" y="3493805"/>
            <a:ext cx="485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 26">
            <a:extLst>
              <a:ext uri="{FF2B5EF4-FFF2-40B4-BE49-F238E27FC236}">
                <a16:creationId xmlns:a16="http://schemas.microsoft.com/office/drawing/2014/main" id="{04E4432A-0003-87D8-BE33-C9BE2FBECC00}"/>
              </a:ext>
            </a:extLst>
          </p:cNvPr>
          <p:cNvSpPr/>
          <p:nvPr/>
        </p:nvSpPr>
        <p:spPr>
          <a:xfrm>
            <a:off x="4833168" y="3091123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C0EB59C0-D9E7-1082-57D5-762640C72A0A}"/>
              </a:ext>
            </a:extLst>
          </p:cNvPr>
          <p:cNvSpPr txBox="1"/>
          <p:nvPr/>
        </p:nvSpPr>
        <p:spPr>
          <a:xfrm>
            <a:off x="5518128" y="2956090"/>
            <a:ext cx="159175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Ringfinger</a:t>
            </a:r>
          </a:p>
        </p:txBody>
      </p: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114A0E5A-A99D-BE62-2D7A-E9BE3913E6AF}"/>
              </a:ext>
            </a:extLst>
          </p:cNvPr>
          <p:cNvCxnSpPr>
            <a:cxnSpLocks/>
          </p:cNvCxnSpPr>
          <p:nvPr/>
        </p:nvCxnSpPr>
        <p:spPr>
          <a:xfrm flipH="1">
            <a:off x="5016837" y="3178029"/>
            <a:ext cx="485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ktangel 30">
            <a:extLst>
              <a:ext uri="{FF2B5EF4-FFF2-40B4-BE49-F238E27FC236}">
                <a16:creationId xmlns:a16="http://schemas.microsoft.com/office/drawing/2014/main" id="{A14D46C3-FBB9-4B65-FDE4-EAE10009F1A2}"/>
              </a:ext>
            </a:extLst>
          </p:cNvPr>
          <p:cNvSpPr/>
          <p:nvPr/>
        </p:nvSpPr>
        <p:spPr>
          <a:xfrm>
            <a:off x="173523" y="702347"/>
            <a:ext cx="1950919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63" dirty="0"/>
              <a:t>Nu ska vi spela tonen G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12BA810F-8F3E-7FAB-9563-AA5A0E1E3596}"/>
              </a:ext>
            </a:extLst>
          </p:cNvPr>
          <p:cNvSpPr txBox="1"/>
          <p:nvPr/>
        </p:nvSpPr>
        <p:spPr>
          <a:xfrm>
            <a:off x="6043531" y="5739734"/>
            <a:ext cx="2740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950" dirty="0"/>
              <a:t>”3:an”</a:t>
            </a:r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391900CC-4186-280D-98EB-78C19B5D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3" y="1082317"/>
            <a:ext cx="1663648" cy="1299013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DC92F206-7175-162C-33BB-AE81DA2C2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77" y="6423857"/>
            <a:ext cx="1204939" cy="4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8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7DD8AF41-B680-CD00-0D68-DEA15A5B5CD0}"/>
              </a:ext>
            </a:extLst>
          </p:cNvPr>
          <p:cNvSpPr txBox="1"/>
          <p:nvPr/>
        </p:nvSpPr>
        <p:spPr>
          <a:xfrm>
            <a:off x="3023726" y="2298416"/>
            <a:ext cx="3858547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575" dirty="0"/>
              <a:t>SPANIEN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70247E3-33CC-0505-97B5-10B0FE735F65}"/>
              </a:ext>
            </a:extLst>
          </p:cNvPr>
          <p:cNvSpPr txBox="1"/>
          <p:nvPr/>
        </p:nvSpPr>
        <p:spPr>
          <a:xfrm>
            <a:off x="0" y="331067"/>
            <a:ext cx="9906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950" dirty="0"/>
              <a:t>Öva på melodin tillsammans. </a:t>
            </a:r>
            <a:br>
              <a:rPr lang="sv-SE" sz="1950" dirty="0"/>
            </a:br>
            <a:br>
              <a:rPr lang="sv-SE" sz="1950" dirty="0"/>
            </a:br>
            <a:r>
              <a:rPr lang="sv-SE" sz="1950" dirty="0"/>
              <a:t>När melodin börjar sitta så är det dags att spela </a:t>
            </a:r>
            <a:br>
              <a:rPr lang="sv-SE" sz="1950" dirty="0"/>
            </a:br>
            <a:r>
              <a:rPr lang="sv-SE" sz="1950" dirty="0"/>
              <a:t>tillsammans med bakgrundskompet ”Spanien”.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0B7701FA-314E-A559-3549-4476F98BE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90" y="3319657"/>
            <a:ext cx="9363180" cy="209729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8FA5C62B-F7C7-6FB1-0222-E78B9C0BE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77" y="6423857"/>
            <a:ext cx="1204939" cy="4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0333932-40BA-A6E0-4618-29F93C66D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2371"/>
            <a:ext cx="9595413" cy="144945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D9BFA86-D729-00D8-C7FF-F4DABE20C805}"/>
              </a:ext>
            </a:extLst>
          </p:cNvPr>
          <p:cNvSpPr txBox="1"/>
          <p:nvPr/>
        </p:nvSpPr>
        <p:spPr>
          <a:xfrm>
            <a:off x="3023726" y="2298416"/>
            <a:ext cx="3858547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575" dirty="0"/>
              <a:t>KÖP VARM KORV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32DD479-2AD0-E215-2626-1D409AF759B6}"/>
              </a:ext>
            </a:extLst>
          </p:cNvPr>
          <p:cNvSpPr txBox="1"/>
          <p:nvPr/>
        </p:nvSpPr>
        <p:spPr>
          <a:xfrm>
            <a:off x="0" y="331067"/>
            <a:ext cx="9906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950" dirty="0"/>
              <a:t>Öva på melodin tillsammans. </a:t>
            </a:r>
            <a:br>
              <a:rPr lang="sv-SE" sz="1950" dirty="0"/>
            </a:br>
            <a:br>
              <a:rPr lang="sv-SE" sz="1950" dirty="0"/>
            </a:br>
            <a:r>
              <a:rPr lang="sv-SE" sz="1950" dirty="0"/>
              <a:t>När melodin börjar sitta så är det dags att spela </a:t>
            </a:r>
            <a:br>
              <a:rPr lang="sv-SE" sz="1950" dirty="0"/>
            </a:br>
            <a:r>
              <a:rPr lang="sv-SE" sz="1950" dirty="0"/>
              <a:t>tillsammans med bakgrundskompet ”Köp varm korv”.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9BDE575-43D8-7509-04C6-2D86F6F6D846}"/>
              </a:ext>
            </a:extLst>
          </p:cNvPr>
          <p:cNvSpPr txBox="1"/>
          <p:nvPr/>
        </p:nvSpPr>
        <p:spPr>
          <a:xfrm rot="20440165">
            <a:off x="393539" y="554375"/>
            <a:ext cx="141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LÅT!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9382E394-5A17-B105-F896-EEA681473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77" y="6423857"/>
            <a:ext cx="1204939" cy="4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15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>
            <a:extLst>
              <a:ext uri="{FF2B5EF4-FFF2-40B4-BE49-F238E27FC236}">
                <a16:creationId xmlns:a16="http://schemas.microsoft.com/office/drawing/2014/main" id="{E485C70B-E62F-AD70-D685-1F2C1ED7ACEF}"/>
              </a:ext>
            </a:extLst>
          </p:cNvPr>
          <p:cNvSpPr txBox="1"/>
          <p:nvPr/>
        </p:nvSpPr>
        <p:spPr>
          <a:xfrm>
            <a:off x="2995430" y="169475"/>
            <a:ext cx="141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TON!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88A52504-9698-5207-989E-D4CC5350B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53022" y="3195612"/>
            <a:ext cx="5399955" cy="638948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660BF646-6B7C-81B6-552F-5FD56F38965B}"/>
              </a:ext>
            </a:extLst>
          </p:cNvPr>
          <p:cNvSpPr txBox="1"/>
          <p:nvPr/>
        </p:nvSpPr>
        <p:spPr>
          <a:xfrm>
            <a:off x="2849744" y="3575790"/>
            <a:ext cx="1557798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Tummen</a:t>
            </a:r>
            <a:br>
              <a:rPr lang="sv-SE" sz="1463" dirty="0"/>
            </a:br>
            <a:r>
              <a:rPr lang="sv-SE" sz="1300" dirty="0"/>
              <a:t>(Baksidan)</a:t>
            </a:r>
            <a:endParaRPr lang="sv-SE" sz="1463" dirty="0"/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AE793F95-FCCE-8665-D6DC-4E82C07C4C5F}"/>
              </a:ext>
            </a:extLst>
          </p:cNvPr>
          <p:cNvCxnSpPr>
            <a:cxnSpLocks/>
          </p:cNvCxnSpPr>
          <p:nvPr/>
        </p:nvCxnSpPr>
        <p:spPr>
          <a:xfrm>
            <a:off x="4056037" y="3807209"/>
            <a:ext cx="4793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F99CB9C6-6FC0-8832-D43A-0F1DDBD51C4E}"/>
              </a:ext>
            </a:extLst>
          </p:cNvPr>
          <p:cNvSpPr txBox="1"/>
          <p:nvPr/>
        </p:nvSpPr>
        <p:spPr>
          <a:xfrm>
            <a:off x="5509582" y="3407889"/>
            <a:ext cx="1663648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75" dirty="0"/>
              <a:t>Långfinger</a:t>
            </a: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FF84B736-6E3B-4378-610C-7D76AEB1CE3E}"/>
              </a:ext>
            </a:extLst>
          </p:cNvPr>
          <p:cNvCxnSpPr/>
          <p:nvPr/>
        </p:nvCxnSpPr>
        <p:spPr>
          <a:xfrm flipH="1">
            <a:off x="5024267" y="3509240"/>
            <a:ext cx="485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1F9E9713-9044-3D43-9CF0-C8AC7EBD38D3}"/>
              </a:ext>
            </a:extLst>
          </p:cNvPr>
          <p:cNvSpPr txBox="1"/>
          <p:nvPr/>
        </p:nvSpPr>
        <p:spPr>
          <a:xfrm>
            <a:off x="6043531" y="5739734"/>
            <a:ext cx="2740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950" dirty="0"/>
              <a:t>”</a:t>
            </a:r>
            <a:r>
              <a:rPr lang="sv-SE" sz="1400" dirty="0"/>
              <a:t>0</a:t>
            </a:r>
            <a:r>
              <a:rPr lang="sv-SE" sz="1950" dirty="0"/>
              <a:t>2:an”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07482439-F979-4CE0-BA97-9683307AA4F4}"/>
              </a:ext>
            </a:extLst>
          </p:cNvPr>
          <p:cNvSpPr/>
          <p:nvPr/>
        </p:nvSpPr>
        <p:spPr>
          <a:xfrm>
            <a:off x="4837237" y="3414193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9DB9872F-D900-B74D-3875-DDB4C2336EEE}"/>
              </a:ext>
            </a:extLst>
          </p:cNvPr>
          <p:cNvSpPr/>
          <p:nvPr/>
        </p:nvSpPr>
        <p:spPr>
          <a:xfrm>
            <a:off x="4573462" y="3725634"/>
            <a:ext cx="119831" cy="1417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CBD47B3C-6D90-3E47-2557-4A4F813D9027}"/>
              </a:ext>
            </a:extLst>
          </p:cNvPr>
          <p:cNvSpPr txBox="1"/>
          <p:nvPr/>
        </p:nvSpPr>
        <p:spPr>
          <a:xfrm>
            <a:off x="6995685" y="1255193"/>
            <a:ext cx="24924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300" dirty="0"/>
              <a:t>Spela 3 korta toner (C) och låt barnen härma</a:t>
            </a:r>
            <a:br>
              <a:rPr lang="sv-SE" sz="1300" dirty="0"/>
            </a:br>
            <a:br>
              <a:rPr lang="sv-SE" sz="1300" dirty="0"/>
            </a:br>
            <a:r>
              <a:rPr lang="sv-SE" sz="1300" dirty="0"/>
              <a:t>Spela 3 långa toner (C) och låt barnen härma</a:t>
            </a:r>
          </a:p>
          <a:p>
            <a:pPr algn="ctr"/>
            <a:endParaRPr lang="sv-SE" sz="1300" dirty="0"/>
          </a:p>
        </p:txBody>
      </p:sp>
      <p:sp>
        <p:nvSpPr>
          <p:cNvPr id="23" name="Moln 22">
            <a:extLst>
              <a:ext uri="{FF2B5EF4-FFF2-40B4-BE49-F238E27FC236}">
                <a16:creationId xmlns:a16="http://schemas.microsoft.com/office/drawing/2014/main" id="{6018AB03-CFFA-5733-B3CE-778D567A4E36}"/>
              </a:ext>
            </a:extLst>
          </p:cNvPr>
          <p:cNvSpPr/>
          <p:nvPr/>
        </p:nvSpPr>
        <p:spPr>
          <a:xfrm rot="707120">
            <a:off x="6771004" y="737489"/>
            <a:ext cx="2941842" cy="2195018"/>
          </a:xfrm>
          <a:prstGeom prst="cloud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D06C2C62-F891-1A55-0AF7-0920F3AF4A7C}"/>
              </a:ext>
            </a:extLst>
          </p:cNvPr>
          <p:cNvSpPr/>
          <p:nvPr/>
        </p:nvSpPr>
        <p:spPr>
          <a:xfrm>
            <a:off x="1749528" y="922543"/>
            <a:ext cx="439379" cy="15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C72AD363-5047-D4E9-171D-B072B23C29C3}"/>
              </a:ext>
            </a:extLst>
          </p:cNvPr>
          <p:cNvSpPr/>
          <p:nvPr/>
        </p:nvSpPr>
        <p:spPr>
          <a:xfrm>
            <a:off x="1846921" y="1082317"/>
            <a:ext cx="262099" cy="143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585698D-F027-82BB-64A3-0DC4785FE164}"/>
              </a:ext>
            </a:extLst>
          </p:cNvPr>
          <p:cNvSpPr/>
          <p:nvPr/>
        </p:nvSpPr>
        <p:spPr>
          <a:xfrm flipH="1">
            <a:off x="1981200" y="2116455"/>
            <a:ext cx="637699" cy="290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3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424AE46D-535E-1116-4307-0CA2B7E03A8A}"/>
              </a:ext>
            </a:extLst>
          </p:cNvPr>
          <p:cNvSpPr/>
          <p:nvPr/>
        </p:nvSpPr>
        <p:spPr>
          <a:xfrm>
            <a:off x="173524" y="702347"/>
            <a:ext cx="1931683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63" dirty="0"/>
              <a:t>Nu ska vi spela tonen C</a:t>
            </a:r>
          </a:p>
        </p:txBody>
      </p:sp>
      <p:pic>
        <p:nvPicPr>
          <p:cNvPr id="32" name="Bildobjekt 31">
            <a:extLst>
              <a:ext uri="{FF2B5EF4-FFF2-40B4-BE49-F238E27FC236}">
                <a16:creationId xmlns:a16="http://schemas.microsoft.com/office/drawing/2014/main" id="{1313B53F-A735-3E9F-41CB-815F43C2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16" y="1110323"/>
            <a:ext cx="1578615" cy="1296447"/>
          </a:xfrm>
          <a:prstGeom prst="rect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8156291A-BEA4-A5D8-BD18-E80FA4A16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77" y="6423857"/>
            <a:ext cx="1204939" cy="4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96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11841</TotalTime>
  <Words>419</Words>
  <Application>Microsoft Office PowerPoint</Application>
  <PresentationFormat>A4 (210 x 297 mm)</PresentationFormat>
  <Paragraphs>42</Paragraphs>
  <Slides>10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tobias gustafsson</dc:creator>
  <cp:lastModifiedBy>tobias gustafsson</cp:lastModifiedBy>
  <cp:revision>22</cp:revision>
  <dcterms:created xsi:type="dcterms:W3CDTF">2019-08-25T16:38:40Z</dcterms:created>
  <dcterms:modified xsi:type="dcterms:W3CDTF">2022-12-15T22:37:21Z</dcterms:modified>
</cp:coreProperties>
</file>